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8.xml.rels" ContentType="application/vnd.openxmlformats-package.relationships+xml"/>
  <Override PartName="/ppt/notesSlides/notesSlide3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6.xml" ContentType="application/vnd.openxmlformats-officedocument.presentationml.slideLayout+xml"/>
  <Override PartName="/ppt/_rels/presentation.xml.rels" ContentType="application/vnd.openxmlformats-package.relationships+xml"/>
  <Override PartName="/ppt/media/image48.png" ContentType="image/png"/>
  <Override PartName="/ppt/media/image44.png" ContentType="image/png"/>
  <Override PartName="/ppt/media/image39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jpeg" ContentType="image/jpeg"/>
  <Override PartName="/ppt/media/image47.png" ContentType="image/png"/>
  <Override PartName="/ppt/media/image32.jpeg" ContentType="image/jpeg"/>
  <Override PartName="/ppt/media/image31.jpeg" ContentType="image/jpeg"/>
  <Override PartName="/ppt/media/image30.png" ContentType="image/png"/>
  <Override PartName="/ppt/media/image29.png" ContentType="image/png"/>
  <Override PartName="/ppt/media/image41.jpeg" ContentType="image/jpeg"/>
  <Override PartName="/ppt/media/image27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37.jpeg" ContentType="image/jpeg"/>
  <Override PartName="/ppt/media/image21.png" ContentType="image/png"/>
  <Override PartName="/ppt/media/image20.png" ContentType="image/png"/>
  <Override PartName="/ppt/media/image43.png" ContentType="image/png"/>
  <Override PartName="/ppt/media/image18.png" ContentType="image/png"/>
  <Override PartName="/ppt/media/image42.png" ContentType="image/png"/>
  <Override PartName="/ppt/media/image40.jpeg" ContentType="image/jpeg"/>
  <Override PartName="/ppt/media/image17.png" ContentType="image/png"/>
  <Override PartName="/ppt/media/image13.png" ContentType="image/png"/>
  <Override PartName="/ppt/media/image12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10.png" ContentType="image/png"/>
  <Override PartName="/ppt/media/image19.gif" ContentType="image/gif"/>
  <Override PartName="/ppt/media/image3.jpeg" ContentType="image/jpeg"/>
  <Override PartName="/ppt/media/image28.png" ContentType="image/png"/>
  <Override PartName="/ppt/media/image49.png" ContentType="image/png"/>
  <Override PartName="/ppt/media/image5.png" ContentType="image/png"/>
  <Override PartName="/ppt/media/image7.png" ContentType="image/png"/>
  <Override PartName="/ppt/media/image14.png" ContentType="image/png"/>
  <Override PartName="/ppt/media/image25.png" ContentType="image/png"/>
  <Override PartName="/ppt/media/image46.png" ContentType="image/png"/>
  <Override PartName="/ppt/media/image2.png" ContentType="image/png"/>
  <Override PartName="/ppt/media/image38.png" ContentType="image/png"/>
  <Override PartName="/ppt/media/image4.jpeg" ContentType="image/jpeg"/>
  <Override PartName="/ppt/media/image11.png" ContentType="image/png"/>
  <Override PartName="/ppt/media/image15.png" ContentType="image/png"/>
  <Override PartName="/ppt/media/image16.png" ContentType="image/png"/>
  <Override PartName="/ppt/media/image24.png" ContentType="image/png"/>
  <Override PartName="/ppt/media/image45.png" ContentType="image/png"/>
  <Override PartName="/ppt/media/image1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1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5.xml.rels" ContentType="application/vnd.openxmlformats-package.relationships+xml"/>
  <Override PartName="/ppt/slides/_rels/slide10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_rels/slide2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Masters/slideMaster3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108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71413161-8121-4151-B1C1-91E16141817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hyperlink" Target="https://docs.google.com/a/opentechinstitute.org/spreadsheets/d/1l-WdnbYAlkXBSlkazXHYso7Lvo_8HlDNDJSLwd1ustg/" TargetMode="External"/><Relationship Id="rId2" Type="http://schemas.openxmlformats.org/officeDocument/2006/relationships/hyperlink" Target="https://docs.google.com/a/opentechinstitute.org/spreadsheets/d/1l-WdnbYAlkXBSlkazXHYso7Lvo_8HlDNDJSLwd1ustg/" TargetMode="External"/><Relationship Id="rId3" Type="http://schemas.openxmlformats.org/officeDocument/2006/relationships/slide" Target="../slides/slide12.xml"/><Relationship Id="rId4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u="sng">
                <a:solidFill>
                  <a:srgbClr val="000000"/>
                </a:solidFill>
                <a:hlinkClick r:id="rId1"/>
              </a:rPr>
              <a:t> </a:t>
            </a:r>
            <a:r>
              <a:rPr lang="en-US" u="sng">
                <a:solidFill>
                  <a:srgbClr val="000000"/>
                </a:solidFill>
                <a:hlinkClick r:id="rId2"/>
              </a:rPr>
              <a:t>the complete set of NDT variables is available</a:t>
            </a:r>
            <a:r>
              <a:rPr lang="en-US">
                <a:solidFill>
                  <a:srgbClr val="000000"/>
                </a:solidFill>
              </a:rPr>
              <a:t> </a:t>
            </a: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/>
              <a:t>http://www.measurementlab.net/tests</a:t>
            </a: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/>
              <a:t>Delete this slide?</a:t>
            </a:r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</a:rPr>
              <a:t>The recent publication of the Interconnection report and Observatory visualization is exemplary of the kind of work M-Lab will be doing more of in the future-- open tools for more audiences to use our data</a:t>
            </a: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Ok. So, what is M-Lab again? :) 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>
                <a:solidFill>
                  <a:srgbClr val="000000"/>
                </a:solidFill>
              </a:rPr>
              <a:t>hundreds of servers on all inhabited continents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>
                <a:solidFill>
                  <a:srgbClr val="000000"/>
                </a:solidFill>
              </a:rPr>
              <a:t>twelve network measurement experiments produced by independent academic and industry researchers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</a:rPr>
              <a:t>What are the latest stats? 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1200">
                <a:solidFill>
                  <a:srgbClr val="000000"/>
                </a:solidFill>
              </a:rPr>
              <a:t>338.28 million tests to date 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1200">
                <a:solidFill>
                  <a:srgbClr val="000000"/>
                </a:solidFill>
              </a:rPr>
              <a:t>250K test per day (check and update)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1200">
                <a:solidFill>
                  <a:srgbClr val="000000"/>
                </a:solidFill>
              </a:rPr>
              <a:t>500GB of data per day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1200">
                <a:solidFill>
                  <a:srgbClr val="000000"/>
                </a:solidFill>
              </a:rPr>
              <a:t>927 Terabytes of data (TB) 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4719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852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457200" y="1200240"/>
            <a:ext cx="8229240" cy="3725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4719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852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92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920"/>
            <a:ext cx="8229240" cy="47196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3725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520" y="314568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520" y="1200240"/>
            <a:ext cx="401544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145680"/>
            <a:ext cx="8228520" cy="177660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1400" y="56520"/>
            <a:ext cx="5101920" cy="246024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b="1" lang="en-US" sz="4800">
                <a:solidFill>
                  <a:srgbClr val="000000"/>
                </a:solidFill>
                <a:latin typeface="Arial"/>
                <a:ea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046360" cy="298296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ustomShape 1"/>
          <p:cNvSpPr/>
          <p:nvPr/>
        </p:nvSpPr>
        <p:spPr>
          <a:xfrm>
            <a:off x="0" y="0"/>
            <a:ext cx="9143640" cy="1149120"/>
          </a:xfrm>
          <a:prstGeom prst="rect">
            <a:avLst/>
          </a:prstGeom>
          <a:solidFill>
            <a:srgbClr val="2388db"/>
          </a:solidFill>
        </p:spPr>
      </p:sp>
      <p:sp>
        <p:nvSpPr>
          <p:cNvPr id="35" name="CustomShape 2"/>
          <p:cNvSpPr/>
          <p:nvPr/>
        </p:nvSpPr>
        <p:spPr>
          <a:xfrm>
            <a:off x="0" y="1127880"/>
            <a:ext cx="9143640" cy="-12924720"/>
          </a:xfrm>
          <a:prstGeom prst="straightConnector1">
            <a:avLst/>
          </a:prstGeom>
          <a:ln w="57240">
            <a:solidFill>
              <a:srgbClr val="000000"/>
            </a:solidFill>
            <a:round/>
          </a:ln>
        </p:spPr>
      </p:sp>
      <p:sp>
        <p:nvSpPr>
          <p:cNvPr id="36" name="PlaceHolder 3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Click to edit the title text format</a:t>
            </a:r>
            <a:endParaRPr/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Click to edit the outline text format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Second Outline Level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Third Outline Level</a:t>
            </a:r>
            <a:endParaRPr/>
          </a:p>
          <a:p>
            <a:pPr lvl="3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Fourth Outline Level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Fifth Outline Level</a:t>
            </a:r>
            <a:endParaRPr/>
          </a:p>
          <a:p>
            <a:pPr lvl="5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Sixth Outline Level</a:t>
            </a:r>
            <a:endParaRPr/>
          </a:p>
          <a:p>
            <a:pPr lvl="6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Click to edit the title text format</a:t>
            </a:r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Click to edit the outline text format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Second Outline Level</a:t>
            </a:r>
            <a:endParaRPr/>
          </a:p>
          <a:p>
            <a:pPr lvl="2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Third Outline Level</a:t>
            </a:r>
            <a:endParaRPr/>
          </a:p>
          <a:p>
            <a:pPr lvl="3">
              <a:lnSpc>
                <a:spcPct val="100000"/>
              </a:lnSpc>
              <a:buSzPct val="75000"/>
              <a:buFont typeface="StarSymbol"/>
              <a:buChar char="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Fourth Outline Level</a:t>
            </a:r>
            <a:endParaRPr/>
          </a:p>
          <a:p>
            <a:pPr lvl="4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Fifth Outline Level</a:t>
            </a:r>
            <a:endParaRPr/>
          </a:p>
          <a:p>
            <a:pPr lvl="5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Sixth Outline Level</a:t>
            </a:r>
            <a:endParaRPr/>
          </a:p>
          <a:p>
            <a:pPr lvl="6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7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jpeg"/><Relationship Id="rId14" Type="http://schemas.openxmlformats.org/officeDocument/2006/relationships/image" Target="../media/image32.jpeg"/><Relationship Id="rId15" Type="http://schemas.openxmlformats.org/officeDocument/2006/relationships/image" Target="../media/image33.jpe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jpeg"/><Relationship Id="rId20" Type="http://schemas.openxmlformats.org/officeDocument/2006/relationships/image" Target="../media/image38.png"/><Relationship Id="rId21" Type="http://schemas.openxmlformats.org/officeDocument/2006/relationships/image" Target="../media/image39.png"/><Relationship Id="rId22" Type="http://schemas.openxmlformats.org/officeDocument/2006/relationships/image" Target="../media/image40.jpeg"/><Relationship Id="rId23" Type="http://schemas.openxmlformats.org/officeDocument/2006/relationships/image" Target="../media/image41.jpeg"/><Relationship Id="rId24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://www.measurementlab.net/download/AMIfv94JFcrDC7hm-_myUkP--MKHEVectGpkaKjuuiB2tVGeDLZte2cayIVpOzdFXlL3Qb1ejOu5po19leHyLHc5aMk9qWVdBsy5FFcjypVSOWkcfYJEF96AvCLfbgyWVi898txx7YrUTgaXv-v2SpsFrR_-ImawsA/" TargetMode="External"/><Relationship Id="rId2" Type="http://schemas.openxmlformats.org/officeDocument/2006/relationships/hyperlink" Target="http://www.measurementlab.net/download/AMIfv94JFcrDC7hm-_myUkP--MKHEVectGpkaKjuuiB2tVGeDLZte2cayIVpOzdFXlL3Qb1ejOu5po19leHyLHc5aMk9qWVdBsy5FFcjypVSOWkcfYJEF96AvCLfbgyWVi898txx7YrUTgaXv-v2SpsFrR_-ImawsA/" TargetMode="External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hyperlink" Target="http://www.measurementlab.net/publications" TargetMode="External"/><Relationship Id="rId3" Type="http://schemas.openxmlformats.org/officeDocument/2006/relationships/hyperlink" Target="http://www.measurementlab.net/observatory" TargetMode="External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What M-Lab can do for you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Robust, , field-tested measurement system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Depth and breadth of data allows for comparisons at ISP, regional, national, and international levels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2. What data does M-Lab collect?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What’s in the Data</a:t>
            </a:r>
            <a:endParaRPr/>
          </a:p>
        </p:txBody>
      </p:sp>
      <p:pic>
        <p:nvPicPr>
          <p:cNvPr descr="" id="137" name="Shape 149"/>
          <p:cNvPicPr/>
          <p:nvPr/>
        </p:nvPicPr>
        <p:blipFill>
          <a:blip r:embed="rId1"/>
          <a:stretch>
            <a:fillRect/>
          </a:stretch>
        </p:blipFill>
        <p:spPr>
          <a:xfrm>
            <a:off x="3817080" y="1292760"/>
            <a:ext cx="5298120" cy="3629880"/>
          </a:xfrm>
          <a:prstGeom prst="rect">
            <a:avLst/>
          </a:prstGeom>
        </p:spPr>
      </p:pic>
      <p:sp>
        <p:nvSpPr>
          <p:cNvPr id="138" name="TextShape 2"/>
          <p:cNvSpPr txBox="1"/>
          <p:nvPr/>
        </p:nvSpPr>
        <p:spPr>
          <a:xfrm>
            <a:off x="162720" y="1200240"/>
            <a:ext cx="852372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</a:rPr>
              <a:t>Download Throughput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</a:rPr>
              <a:t>Upload Throughput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</a:rPr>
              <a:t>Latency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</a:rPr>
              <a:t>Packet Retransmission Rate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</a:rPr>
              <a:t>Minimum Round Trip Time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400">
                <a:solidFill>
                  <a:srgbClr val="000000"/>
                </a:solidFill>
                <a:latin typeface="Calibri"/>
                <a:ea typeface="Calibri"/>
              </a:rPr>
              <a:t>Average Round Trip Time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587240" y="2758680"/>
            <a:ext cx="2729880" cy="60012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Dosis"/>
                <a:ea typeface="Dosis"/>
              </a:rPr>
              <a:t>NPAD (Network Path &amp;amp; Application Diagnostics)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Dosis"/>
                <a:ea typeface="Dosis"/>
              </a:rPr>
              <a:t>Diagnose common problems that impact last-mile broadband networks.</a:t>
            </a:r>
            <a:endParaRPr/>
          </a:p>
        </p:txBody>
      </p:sp>
      <p:sp>
        <p:nvSpPr>
          <p:cNvPr id="140" name="TextShape 2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Performance Tests</a:t>
            </a:r>
            <a:endParaRPr/>
          </a:p>
        </p:txBody>
      </p:sp>
      <p:sp>
        <p:nvSpPr>
          <p:cNvPr id="141" name="TextShape 3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142" name="Shape 158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1352520"/>
            <a:ext cx="761760" cy="761760"/>
          </a:xfrm>
          <a:prstGeom prst="rect">
            <a:avLst/>
          </a:prstGeom>
        </p:spPr>
      </p:pic>
      <p:sp>
        <p:nvSpPr>
          <p:cNvPr id="143" name="CustomShape 4"/>
          <p:cNvSpPr/>
          <p:nvPr/>
        </p:nvSpPr>
        <p:spPr>
          <a:xfrm>
            <a:off x="1538280" y="1245960"/>
            <a:ext cx="2841480" cy="9309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Dosis"/>
                <a:ea typeface="Dosis"/>
              </a:rPr>
              <a:t>NDT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Dosis"/>
                <a:ea typeface="Dosis"/>
              </a:rPr>
              <a:t>Test your connection speed and receive sophisticated diagnosis of problems limiting speed.</a:t>
            </a:r>
            <a:endParaRPr/>
          </a:p>
        </p:txBody>
      </p:sp>
      <p:pic>
        <p:nvPicPr>
          <p:cNvPr descr="" id="144" name="Shape 160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881440"/>
            <a:ext cx="761760" cy="752040"/>
          </a:xfrm>
          <a:prstGeom prst="rect">
            <a:avLst/>
          </a:prstGeom>
        </p:spPr>
      </p:pic>
      <p:pic>
        <p:nvPicPr>
          <p:cNvPr descr="" id="145" name="Shape 161"/>
          <p:cNvPicPr/>
          <p:nvPr/>
        </p:nvPicPr>
        <p:blipFill>
          <a:blip r:embed="rId3"/>
          <a:stretch>
            <a:fillRect/>
          </a:stretch>
        </p:blipFill>
        <p:spPr>
          <a:xfrm>
            <a:off x="4916520" y="1427760"/>
            <a:ext cx="761760" cy="761760"/>
          </a:xfrm>
          <a:prstGeom prst="rect">
            <a:avLst/>
          </a:prstGeom>
        </p:spPr>
      </p:pic>
      <p:sp>
        <p:nvSpPr>
          <p:cNvPr id="146" name="CustomShape 5"/>
          <p:cNvSpPr/>
          <p:nvPr/>
        </p:nvSpPr>
        <p:spPr>
          <a:xfrm>
            <a:off x="5765760" y="1313640"/>
            <a:ext cx="2464920" cy="8406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Dosis"/>
                <a:ea typeface="Dosis"/>
              </a:rPr>
              <a:t>Neubot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Dosis"/>
                <a:ea typeface="Dosis"/>
              </a:rPr>
              <a:t>Performs periodic tests to measure network performance and traffic throttling.</a:t>
            </a:r>
            <a:endParaRPr/>
          </a:p>
        </p:txBody>
      </p:sp>
      <p:pic>
        <p:nvPicPr>
          <p:cNvPr descr="" id="147" name="Shape 163"/>
          <p:cNvPicPr/>
          <p:nvPr/>
        </p:nvPicPr>
        <p:blipFill>
          <a:blip r:embed="rId4"/>
          <a:stretch>
            <a:fillRect/>
          </a:stretch>
        </p:blipFill>
        <p:spPr>
          <a:xfrm>
            <a:off x="4916520" y="2876400"/>
            <a:ext cx="761760" cy="761760"/>
          </a:xfrm>
          <a:prstGeom prst="rect">
            <a:avLst/>
          </a:prstGeom>
        </p:spPr>
      </p:pic>
      <p:sp>
        <p:nvSpPr>
          <p:cNvPr id="148" name="CustomShape 6"/>
          <p:cNvSpPr/>
          <p:nvPr/>
        </p:nvSpPr>
        <p:spPr>
          <a:xfrm>
            <a:off x="5765760" y="2758680"/>
            <a:ext cx="2778120" cy="10634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Dosis"/>
                <a:ea typeface="Dosis"/>
              </a:rPr>
              <a:t>MobiPerf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Dosis"/>
                <a:ea typeface="Dosis"/>
              </a:rPr>
              <a:t>MobiPerf is an application for measuring network performance on mobile platforms.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Transparency tests</a:t>
            </a:r>
            <a:endParaRPr/>
          </a:p>
        </p:txBody>
      </p:sp>
      <p:pic>
        <p:nvPicPr>
          <p:cNvPr descr="" id="150" name="Shape 170"/>
          <p:cNvPicPr/>
          <p:nvPr/>
        </p:nvPicPr>
        <p:blipFill>
          <a:blip r:embed="rId1"/>
          <a:stretch>
            <a:fillRect/>
          </a:stretch>
        </p:blipFill>
        <p:spPr>
          <a:xfrm>
            <a:off x="533520" y="1276200"/>
            <a:ext cx="761760" cy="761760"/>
          </a:xfrm>
          <a:prstGeom prst="rect">
            <a:avLst/>
          </a:prstGeom>
        </p:spPr>
      </p:pic>
      <p:pic>
        <p:nvPicPr>
          <p:cNvPr descr="" id="151" name="Shape 171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647800"/>
            <a:ext cx="761760" cy="761760"/>
          </a:xfrm>
          <a:prstGeom prst="rect">
            <a:avLst/>
          </a:prstGeom>
        </p:spPr>
      </p:pic>
      <p:pic>
        <p:nvPicPr>
          <p:cNvPr descr="" id="152" name="Shape 172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920" y="1357200"/>
            <a:ext cx="761760" cy="752040"/>
          </a:xfrm>
          <a:prstGeom prst="rect">
            <a:avLst/>
          </a:prstGeom>
        </p:spPr>
      </p:pic>
      <p:pic>
        <p:nvPicPr>
          <p:cNvPr descr="" id="153" name="Shape 173"/>
          <p:cNvPicPr/>
          <p:nvPr/>
        </p:nvPicPr>
        <p:blipFill>
          <a:blip r:embed="rId4"/>
          <a:stretch>
            <a:fillRect/>
          </a:stretch>
        </p:blipFill>
        <p:spPr>
          <a:xfrm>
            <a:off x="4876920" y="2647800"/>
            <a:ext cx="761760" cy="761760"/>
          </a:xfrm>
          <a:prstGeom prst="rect">
            <a:avLst/>
          </a:prstGeom>
        </p:spPr>
      </p:pic>
      <p:sp>
        <p:nvSpPr>
          <p:cNvPr id="154" name="CustomShape 2"/>
          <p:cNvSpPr/>
          <p:nvPr/>
        </p:nvSpPr>
        <p:spPr>
          <a:xfrm>
            <a:off x="1626840" y="1301400"/>
            <a:ext cx="3078360" cy="8406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Dosis"/>
                <a:ea typeface="Dosis"/>
              </a:rPr>
              <a:t>OONI Probe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Dosis"/>
                <a:ea typeface="Dosis"/>
              </a:rPr>
              <a:t>The Open Observatory for Network Interference measures specific use cases of network interference.</a:t>
            </a:r>
            <a:endParaRPr/>
          </a:p>
        </p:txBody>
      </p:sp>
      <p:sp>
        <p:nvSpPr>
          <p:cNvPr id="155" name="CustomShape 3"/>
          <p:cNvSpPr/>
          <p:nvPr/>
        </p:nvSpPr>
        <p:spPr>
          <a:xfrm>
            <a:off x="1576800" y="2493720"/>
            <a:ext cx="3278520" cy="61272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Dosis"/>
                <a:ea typeface="Dosis"/>
              </a:rPr>
              <a:t>Glasnost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Dosis"/>
                <a:ea typeface="Dosis"/>
              </a:rPr>
              <a:t>Test for application-specific blocking or throttling.</a:t>
            </a:r>
            <a:endParaRPr/>
          </a:p>
        </p:txBody>
      </p:sp>
      <p:sp>
        <p:nvSpPr>
          <p:cNvPr id="156" name="CustomShape 4"/>
          <p:cNvSpPr/>
          <p:nvPr/>
        </p:nvSpPr>
        <p:spPr>
          <a:xfrm>
            <a:off x="5957640" y="1351080"/>
            <a:ext cx="3090960" cy="61272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Dosis"/>
                <a:ea typeface="Dosis"/>
              </a:rPr>
              <a:t>ShaperProbe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Dosis"/>
                <a:ea typeface="Dosis"/>
              </a:rPr>
              <a:t>ShaperProbe detects whether your ISP performs traffic shaping.</a:t>
            </a:r>
            <a:endParaRPr/>
          </a:p>
        </p:txBody>
      </p:sp>
      <p:sp>
        <p:nvSpPr>
          <p:cNvPr id="157" name="CustomShape 5"/>
          <p:cNvSpPr/>
          <p:nvPr/>
        </p:nvSpPr>
        <p:spPr>
          <a:xfrm>
            <a:off x="5820120" y="2567160"/>
            <a:ext cx="3028320" cy="8406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1400">
                <a:solidFill>
                  <a:srgbClr val="000000"/>
                </a:solidFill>
                <a:latin typeface="Dosis"/>
                <a:ea typeface="Dosis"/>
              </a:rPr>
              <a:t>Neubot</a:t>
            </a:r>
            <a:endParaRPr/>
          </a:p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Dosis"/>
                <a:ea typeface="Dosis"/>
              </a:rPr>
              <a:t>Performs periodic tests to measure network performance and application-specific traffic throttling.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M-Lab's diverse suite of tools</a:t>
            </a:r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b="1" lang="en-US" sz="2600">
                <a:solidFill>
                  <a:srgbClr val="1c4587"/>
                </a:solidFill>
                <a:latin typeface="Arial"/>
                <a:ea typeface="Arial"/>
              </a:rPr>
              <a:t>12 tools, more on the way</a:t>
            </a:r>
            <a:endParaRPr/>
          </a:p>
          <a:p>
            <a:pPr>
              <a:lnSpc>
                <a:spcPct val="100000"/>
              </a:lnSpc>
              <a:buSzPct val="150000"/>
              <a:buFont typeface="Arial"/>
              <a:buChar char="●"/>
            </a:pPr>
            <a:r>
              <a:rPr b="1" lang="en-US" sz="2000">
                <a:solidFill>
                  <a:srgbClr val="1c4587"/>
                </a:solidFill>
                <a:latin typeface="Arial"/>
                <a:ea typeface="Arial"/>
              </a:rPr>
              <a:t>Browser-based</a:t>
            </a:r>
            <a:r>
              <a:rPr b="1" lang="en-US" sz="2000">
                <a:solidFill>
                  <a:srgbClr val="1c4587"/>
                </a:solidFill>
                <a:latin typeface="Arial"/>
                <a:ea typeface="Arial"/>
              </a:rPr>
              <a:t>
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NDT, Glasnost, Shaperprobe, Neubot, and more</a:t>
            </a:r>
            <a:endParaRPr/>
          </a:p>
          <a:p>
            <a:pPr>
              <a:lnSpc>
                <a:spcPct val="100000"/>
              </a:lnSpc>
              <a:buSzPct val="150000"/>
              <a:buFont typeface="Arial"/>
              <a:buChar char="●"/>
            </a:pPr>
            <a:r>
              <a:rPr b="1" lang="en-US" sz="2000">
                <a:solidFill>
                  <a:srgbClr val="1c4587"/>
                </a:solidFill>
                <a:latin typeface="Arial"/>
                <a:ea typeface="Arial"/>
              </a:rPr>
              <a:t>Hardware-based</a:t>
            </a:r>
            <a:r>
              <a:rPr b="1" lang="en-US" sz="2000">
                <a:solidFill>
                  <a:srgbClr val="1c4587"/>
                </a:solidFill>
                <a:latin typeface="Arial"/>
                <a:ea typeface="Arial"/>
              </a:rPr>
              <a:t>
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BISmark, SamKnows</a:t>
            </a:r>
            <a:endParaRPr/>
          </a:p>
          <a:p>
            <a:pPr>
              <a:lnSpc>
                <a:spcPct val="100000"/>
              </a:lnSpc>
              <a:buSzPct val="150000"/>
              <a:buFont typeface="Arial"/>
              <a:buChar char="●"/>
            </a:pPr>
            <a:r>
              <a:rPr b="1" lang="en-US" sz="2000">
                <a:solidFill>
                  <a:srgbClr val="1c4587"/>
                </a:solidFill>
                <a:latin typeface="Arial"/>
                <a:ea typeface="Arial"/>
              </a:rPr>
              <a:t>Mobile</a:t>
            </a:r>
            <a:r>
              <a:rPr b="1" lang="en-US" sz="2000">
                <a:solidFill>
                  <a:srgbClr val="1c4587"/>
                </a:solidFill>
                <a:latin typeface="Arial"/>
                <a:ea typeface="Arial"/>
              </a:rPr>
              <a:t>
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</a:rPr>
              <a:t>MobiPerf, NDT, more on the way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000">
                <a:solidFill>
                  <a:srgbClr val="1c4587"/>
                </a:solidFill>
                <a:latin typeface="Arial"/>
                <a:ea typeface="Arial"/>
              </a:rPr>
              <a:t>Multiple vantages and methodologies provide </a:t>
            </a:r>
            <a:r>
              <a:rPr b="1" lang="en-US" sz="2000">
                <a:solidFill>
                  <a:srgbClr val="5b0f00"/>
                </a:solidFill>
                <a:latin typeface="Arial"/>
                <a:ea typeface="Arial"/>
              </a:rPr>
              <a:t>important layers of meaning</a:t>
            </a:r>
            <a:r>
              <a:rPr b="1" lang="en-US" sz="2000">
                <a:solidFill>
                  <a:srgbClr val="1c4587"/>
                </a:solidFill>
                <a:latin typeface="Arial"/>
                <a:ea typeface="Arial"/>
              </a:rPr>
              <a:t>. There is no one way to measure. The key to any choice is to</a:t>
            </a:r>
            <a:r>
              <a:rPr b="1" lang="en-US" sz="2000">
                <a:solidFill>
                  <a:srgbClr val="5b0f00"/>
                </a:solidFill>
                <a:latin typeface="Arial"/>
                <a:ea typeface="Arial"/>
              </a:rPr>
              <a:t> ensure that it's open and verifiable</a:t>
            </a:r>
            <a:r>
              <a:rPr b="1" lang="en-US" sz="2000">
                <a:solidFill>
                  <a:srgbClr val="1c4587"/>
                </a:solidFill>
                <a:latin typeface="Arial"/>
                <a:ea typeface="Arial"/>
              </a:rPr>
              <a:t>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3. How does M-Lab collect data?</a:t>
            </a:r>
            <a:endParaRPr/>
          </a:p>
        </p:txBody>
      </p:sp>
      <p:pic>
        <p:nvPicPr>
          <p:cNvPr descr="" id="161" name="Shape 189"/>
          <p:cNvPicPr/>
          <p:nvPr/>
        </p:nvPicPr>
        <p:blipFill>
          <a:blip r:embed="rId1"/>
          <a:stretch>
            <a:fillRect/>
          </a:stretch>
        </p:blipFill>
        <p:spPr>
          <a:xfrm>
            <a:off x="2389680" y="1158120"/>
            <a:ext cx="4223160" cy="398484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943360" y="3767400"/>
            <a:ext cx="417960" cy="834480"/>
          </a:xfrm>
          <a:prstGeom prst="rect">
            <a:avLst>
              <a:gd fmla="val 50000" name="adj1"/>
              <a:gd fmla="val 62541" name="adj2"/>
            </a:avLst>
          </a:prstGeom>
          <a:solidFill>
            <a:srgbClr val="ea9999"/>
          </a:solidFill>
          <a:ln w="19080">
            <a:solidFill>
              <a:srgbClr val="666666"/>
            </a:solidFill>
            <a:round/>
          </a:ln>
        </p:spPr>
      </p:sp>
      <p:sp>
        <p:nvSpPr>
          <p:cNvPr id="163" name="CustomShape 2"/>
          <p:cNvSpPr/>
          <p:nvPr/>
        </p:nvSpPr>
        <p:spPr>
          <a:xfrm>
            <a:off x="2181240" y="3767400"/>
            <a:ext cx="417960" cy="834480"/>
          </a:xfrm>
          <a:prstGeom prst="rect">
            <a:avLst>
              <a:gd fmla="val 50000" name="adj1"/>
              <a:gd fmla="val 62541" name="adj2"/>
            </a:avLst>
          </a:prstGeom>
          <a:solidFill>
            <a:srgbClr val="ea9999"/>
          </a:solidFill>
          <a:ln w="19080">
            <a:solidFill>
              <a:srgbClr val="666666"/>
            </a:solidFill>
            <a:round/>
          </a:ln>
        </p:spPr>
      </p:sp>
      <p:sp>
        <p:nvSpPr>
          <p:cNvPr id="164" name="CustomShape 3"/>
          <p:cNvSpPr/>
          <p:nvPr/>
        </p:nvSpPr>
        <p:spPr>
          <a:xfrm>
            <a:off x="657360" y="3767400"/>
            <a:ext cx="417960" cy="834480"/>
          </a:xfrm>
          <a:prstGeom prst="rect">
            <a:avLst>
              <a:gd fmla="val 50000" name="adj1"/>
              <a:gd fmla="val 62541" name="adj2"/>
            </a:avLst>
          </a:prstGeom>
          <a:solidFill>
            <a:srgbClr val="ea9999"/>
          </a:solidFill>
          <a:ln w="19080">
            <a:solidFill>
              <a:srgbClr val="666666"/>
            </a:solidFill>
            <a:round/>
          </a:ln>
        </p:spPr>
      </p:sp>
      <p:sp>
        <p:nvSpPr>
          <p:cNvPr id="165" name="CustomShape 4"/>
          <p:cNvSpPr/>
          <p:nvPr/>
        </p:nvSpPr>
        <p:spPr>
          <a:xfrm>
            <a:off x="1419480" y="3767400"/>
            <a:ext cx="417960" cy="834480"/>
          </a:xfrm>
          <a:prstGeom prst="rect">
            <a:avLst>
              <a:gd fmla="val 50000" name="adj1"/>
              <a:gd fmla="val 62541" name="adj2"/>
            </a:avLst>
          </a:prstGeom>
          <a:solidFill>
            <a:srgbClr val="ea9999"/>
          </a:solidFill>
          <a:ln w="19080">
            <a:solidFill>
              <a:srgbClr val="666666"/>
            </a:solidFill>
            <a:round/>
          </a:ln>
        </p:spPr>
      </p:sp>
      <p:sp>
        <p:nvSpPr>
          <p:cNvPr id="166" name="CustomShape 5"/>
          <p:cNvSpPr/>
          <p:nvPr/>
        </p:nvSpPr>
        <p:spPr>
          <a:xfrm>
            <a:off x="-28440" y="3767400"/>
            <a:ext cx="417960" cy="834480"/>
          </a:xfrm>
          <a:prstGeom prst="rect">
            <a:avLst>
              <a:gd fmla="val 50000" name="adj1"/>
              <a:gd fmla="val 62541" name="adj2"/>
            </a:avLst>
          </a:prstGeom>
          <a:solidFill>
            <a:srgbClr val="ea9999"/>
          </a:solidFill>
          <a:ln w="19080">
            <a:solidFill>
              <a:srgbClr val="666666"/>
            </a:solidFill>
            <a:round/>
          </a:ln>
        </p:spPr>
      </p:sp>
      <p:sp>
        <p:nvSpPr>
          <p:cNvPr id="167" name="TextShape 6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15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High level overview M-Lab platform</a:t>
            </a:r>
            <a:endParaRPr/>
          </a:p>
        </p:txBody>
      </p:sp>
      <p:pic>
        <p:nvPicPr>
          <p:cNvPr descr="" id="168" name="Shape 201"/>
          <p:cNvPicPr/>
          <p:nvPr/>
        </p:nvPicPr>
        <p:blipFill>
          <a:blip r:embed="rId1"/>
          <a:stretch>
            <a:fillRect/>
          </a:stretch>
        </p:blipFill>
        <p:spPr>
          <a:xfrm>
            <a:off x="3908880" y="1066680"/>
            <a:ext cx="4885920" cy="2752200"/>
          </a:xfrm>
          <a:prstGeom prst="rect">
            <a:avLst/>
          </a:prstGeom>
        </p:spPr>
      </p:pic>
      <p:pic>
        <p:nvPicPr>
          <p:cNvPr descr="" id="169" name="Shape 202"/>
          <p:cNvPicPr/>
          <p:nvPr/>
        </p:nvPicPr>
        <p:blipFill>
          <a:blip r:embed="rId2"/>
          <a:stretch>
            <a:fillRect/>
          </a:stretch>
        </p:blipFill>
        <p:spPr>
          <a:xfrm>
            <a:off x="4452840" y="1666080"/>
            <a:ext cx="391680" cy="453600"/>
          </a:xfrm>
          <a:prstGeom prst="rect">
            <a:avLst/>
          </a:prstGeom>
        </p:spPr>
      </p:pic>
      <p:pic>
        <p:nvPicPr>
          <p:cNvPr descr="" id="170" name="Shape 203"/>
          <p:cNvPicPr/>
          <p:nvPr/>
        </p:nvPicPr>
        <p:blipFill>
          <a:blip r:embed="rId3"/>
          <a:stretch>
            <a:fillRect/>
          </a:stretch>
        </p:blipFill>
        <p:spPr>
          <a:xfrm>
            <a:off x="6465960" y="1806480"/>
            <a:ext cx="391680" cy="453600"/>
          </a:xfrm>
          <a:prstGeom prst="rect">
            <a:avLst/>
          </a:prstGeom>
        </p:spPr>
      </p:pic>
      <p:pic>
        <p:nvPicPr>
          <p:cNvPr descr="" id="171" name="Shape 204"/>
          <p:cNvPicPr/>
          <p:nvPr/>
        </p:nvPicPr>
        <p:blipFill>
          <a:blip r:embed="rId4"/>
          <a:stretch>
            <a:fillRect/>
          </a:stretch>
        </p:blipFill>
        <p:spPr>
          <a:xfrm>
            <a:off x="4454280" y="2216160"/>
            <a:ext cx="391680" cy="453600"/>
          </a:xfrm>
          <a:prstGeom prst="rect">
            <a:avLst/>
          </a:prstGeom>
        </p:spPr>
      </p:pic>
      <p:pic>
        <p:nvPicPr>
          <p:cNvPr descr="" id="172" name="Shape 205"/>
          <p:cNvPicPr/>
          <p:nvPr/>
        </p:nvPicPr>
        <p:blipFill>
          <a:blip r:embed="rId5"/>
          <a:stretch>
            <a:fillRect/>
          </a:stretch>
        </p:blipFill>
        <p:spPr>
          <a:xfrm>
            <a:off x="5091840" y="1974240"/>
            <a:ext cx="391680" cy="453600"/>
          </a:xfrm>
          <a:prstGeom prst="rect">
            <a:avLst/>
          </a:prstGeom>
        </p:spPr>
      </p:pic>
      <p:pic>
        <p:nvPicPr>
          <p:cNvPr descr="" id="173" name="Shape 206"/>
          <p:cNvPicPr/>
          <p:nvPr/>
        </p:nvPicPr>
        <p:blipFill>
          <a:blip r:embed="rId6"/>
          <a:stretch>
            <a:fillRect/>
          </a:stretch>
        </p:blipFill>
        <p:spPr>
          <a:xfrm>
            <a:off x="6073920" y="1666080"/>
            <a:ext cx="391680" cy="453600"/>
          </a:xfrm>
          <a:prstGeom prst="rect">
            <a:avLst/>
          </a:prstGeom>
        </p:spPr>
      </p:pic>
      <p:pic>
        <p:nvPicPr>
          <p:cNvPr descr="" id="174" name="Shape 207"/>
          <p:cNvPicPr/>
          <p:nvPr/>
        </p:nvPicPr>
        <p:blipFill>
          <a:blip r:embed="rId7"/>
          <a:stretch>
            <a:fillRect/>
          </a:stretch>
        </p:blipFill>
        <p:spPr>
          <a:xfrm>
            <a:off x="5783040" y="2336760"/>
            <a:ext cx="391680" cy="453600"/>
          </a:xfrm>
          <a:prstGeom prst="rect">
            <a:avLst/>
          </a:prstGeom>
        </p:spPr>
      </p:pic>
      <p:pic>
        <p:nvPicPr>
          <p:cNvPr descr="" id="175" name="Shape 208"/>
          <p:cNvPicPr/>
          <p:nvPr/>
        </p:nvPicPr>
        <p:blipFill>
          <a:blip r:embed="rId8"/>
          <a:stretch>
            <a:fillRect/>
          </a:stretch>
        </p:blipFill>
        <p:spPr>
          <a:xfrm>
            <a:off x="7840080" y="1974240"/>
            <a:ext cx="391680" cy="453600"/>
          </a:xfrm>
          <a:prstGeom prst="rect">
            <a:avLst/>
          </a:prstGeom>
        </p:spPr>
      </p:pic>
      <p:pic>
        <p:nvPicPr>
          <p:cNvPr descr="" id="176" name="Shape 209"/>
          <p:cNvPicPr/>
          <p:nvPr/>
        </p:nvPicPr>
        <p:blipFill>
          <a:blip r:embed="rId9"/>
          <a:stretch>
            <a:fillRect/>
          </a:stretch>
        </p:blipFill>
        <p:spPr>
          <a:xfrm>
            <a:off x="7840080" y="2940120"/>
            <a:ext cx="391680" cy="453600"/>
          </a:xfrm>
          <a:prstGeom prst="rect">
            <a:avLst/>
          </a:prstGeom>
        </p:spPr>
      </p:pic>
      <p:pic>
        <p:nvPicPr>
          <p:cNvPr descr="" id="177" name="Shape 211"/>
          <p:cNvPicPr/>
          <p:nvPr/>
        </p:nvPicPr>
        <p:blipFill>
          <a:blip r:embed="rId10"/>
          <a:stretch>
            <a:fillRect/>
          </a:stretch>
        </p:blipFill>
        <p:spPr>
          <a:xfrm>
            <a:off x="1082160" y="1162080"/>
            <a:ext cx="373680" cy="294840"/>
          </a:xfrm>
          <a:prstGeom prst="rect">
            <a:avLst/>
          </a:prstGeom>
        </p:spPr>
      </p:pic>
      <p:pic>
        <p:nvPicPr>
          <p:cNvPr descr="" id="178" name="Shape 212"/>
          <p:cNvPicPr/>
          <p:nvPr/>
        </p:nvPicPr>
        <p:blipFill>
          <a:blip r:embed="rId11"/>
          <a:stretch>
            <a:fillRect/>
          </a:stretch>
        </p:blipFill>
        <p:spPr>
          <a:xfrm>
            <a:off x="1512720" y="1269360"/>
            <a:ext cx="380160" cy="360360"/>
          </a:xfrm>
          <a:prstGeom prst="rect">
            <a:avLst/>
          </a:prstGeom>
        </p:spPr>
      </p:pic>
      <p:pic>
        <p:nvPicPr>
          <p:cNvPr descr="" id="179" name="Shape 213"/>
          <p:cNvPicPr/>
          <p:nvPr/>
        </p:nvPicPr>
        <p:blipFill>
          <a:blip r:embed="rId12"/>
          <a:stretch>
            <a:fillRect/>
          </a:stretch>
        </p:blipFill>
        <p:spPr>
          <a:xfrm>
            <a:off x="564480" y="1572480"/>
            <a:ext cx="918000" cy="701640"/>
          </a:xfrm>
          <a:prstGeom prst="rect">
            <a:avLst/>
          </a:prstGeom>
        </p:spPr>
      </p:pic>
      <p:pic>
        <p:nvPicPr>
          <p:cNvPr descr="" id="180" name="Shape 214"/>
          <p:cNvPicPr/>
          <p:nvPr/>
        </p:nvPicPr>
        <p:blipFill>
          <a:blip r:embed="rId13"/>
          <a:stretch>
            <a:fillRect/>
          </a:stretch>
        </p:blipFill>
        <p:spPr>
          <a:xfrm>
            <a:off x="1694160" y="1647000"/>
            <a:ext cx="393120" cy="366840"/>
          </a:xfrm>
          <a:prstGeom prst="rect">
            <a:avLst/>
          </a:prstGeom>
        </p:spPr>
      </p:pic>
      <p:pic>
        <p:nvPicPr>
          <p:cNvPr descr="" id="181" name="Shape 215"/>
          <p:cNvPicPr/>
          <p:nvPr/>
        </p:nvPicPr>
        <p:blipFill>
          <a:blip r:embed="rId14"/>
          <a:stretch>
            <a:fillRect/>
          </a:stretch>
        </p:blipFill>
        <p:spPr>
          <a:xfrm>
            <a:off x="1082160" y="2336760"/>
            <a:ext cx="531000" cy="373680"/>
          </a:xfrm>
          <a:prstGeom prst="rect">
            <a:avLst/>
          </a:prstGeom>
        </p:spPr>
      </p:pic>
      <p:pic>
        <p:nvPicPr>
          <p:cNvPr descr="" id="182" name="Shape 216"/>
          <p:cNvPicPr/>
          <p:nvPr/>
        </p:nvPicPr>
        <p:blipFill>
          <a:blip r:embed="rId15"/>
          <a:stretch>
            <a:fillRect/>
          </a:stretch>
        </p:blipFill>
        <p:spPr>
          <a:xfrm>
            <a:off x="1730160" y="2125080"/>
            <a:ext cx="321120" cy="340920"/>
          </a:xfrm>
          <a:prstGeom prst="rect">
            <a:avLst/>
          </a:prstGeom>
        </p:spPr>
      </p:pic>
      <p:pic>
        <p:nvPicPr>
          <p:cNvPr descr="" id="183" name="Shape 217"/>
          <p:cNvPicPr/>
          <p:nvPr/>
        </p:nvPicPr>
        <p:blipFill>
          <a:blip r:embed="rId16"/>
          <a:stretch>
            <a:fillRect/>
          </a:stretch>
        </p:blipFill>
        <p:spPr>
          <a:xfrm>
            <a:off x="5281920" y="2790720"/>
            <a:ext cx="391680" cy="453600"/>
          </a:xfrm>
          <a:prstGeom prst="rect">
            <a:avLst/>
          </a:prstGeom>
        </p:spPr>
      </p:pic>
      <p:pic>
        <p:nvPicPr>
          <p:cNvPr descr="" id="184" name="Shape 218"/>
          <p:cNvPicPr/>
          <p:nvPr/>
        </p:nvPicPr>
        <p:blipFill>
          <a:blip r:embed="rId17"/>
          <a:stretch>
            <a:fillRect/>
          </a:stretch>
        </p:blipFill>
        <p:spPr>
          <a:xfrm>
            <a:off x="7364880" y="2486160"/>
            <a:ext cx="391680" cy="453600"/>
          </a:xfrm>
          <a:prstGeom prst="rect">
            <a:avLst/>
          </a:prstGeom>
        </p:spPr>
      </p:pic>
      <p:sp>
        <p:nvSpPr>
          <p:cNvPr id="185" name="CustomShape 7"/>
          <p:cNvSpPr/>
          <p:nvPr/>
        </p:nvSpPr>
        <p:spPr>
          <a:xfrm>
            <a:off x="2167560" y="1765080"/>
            <a:ext cx="2037960" cy="524880"/>
          </a:xfrm>
          <a:prstGeom prst="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</p:sp>
      <p:sp>
        <p:nvSpPr>
          <p:cNvPr id="186" name="CustomShape 8"/>
          <p:cNvSpPr/>
          <p:nvPr/>
        </p:nvSpPr>
        <p:spPr>
          <a:xfrm>
            <a:off x="5841360" y="3244680"/>
            <a:ext cx="1523160" cy="644400"/>
          </a:xfrm>
          <a:prstGeom prst="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</p:sp>
      <p:sp>
        <p:nvSpPr>
          <p:cNvPr id="187" name="CustomShape 9"/>
          <p:cNvSpPr/>
          <p:nvPr/>
        </p:nvSpPr>
        <p:spPr>
          <a:xfrm>
            <a:off x="5924520" y="4054320"/>
            <a:ext cx="1356480" cy="524880"/>
          </a:xfrm>
          <a:prstGeom prst="rect">
            <a:avLst/>
          </a:prstGeom>
          <a:solidFill>
            <a:srgbClr val="ffe599"/>
          </a:solidFill>
          <a:ln w="19080">
            <a:solidFill>
              <a:srgbClr val="666666"/>
            </a:solidFill>
            <a:round/>
          </a:ln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raw data</a:t>
            </a:r>
            <a:endParaRPr/>
          </a:p>
        </p:txBody>
      </p:sp>
      <p:sp>
        <p:nvSpPr>
          <p:cNvPr id="188" name="CustomShape 10"/>
          <p:cNvSpPr/>
          <p:nvPr/>
        </p:nvSpPr>
        <p:spPr>
          <a:xfrm>
            <a:off x="4353120" y="3847680"/>
            <a:ext cx="1409760" cy="453600"/>
          </a:xfrm>
          <a:prstGeom prst="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</p:sp>
      <p:sp>
        <p:nvSpPr>
          <p:cNvPr id="189" name="CustomShape 11"/>
          <p:cNvSpPr/>
          <p:nvPr/>
        </p:nvSpPr>
        <p:spPr>
          <a:xfrm>
            <a:off x="4353120" y="4381200"/>
            <a:ext cx="1409760" cy="453600"/>
          </a:xfrm>
          <a:prstGeom prst="rect">
            <a:avLst>
              <a:gd fmla="val 50000" name="adj1"/>
              <a:gd fmla="val 50000" name="adj2"/>
            </a:avLst>
          </a:prstGeom>
          <a:solidFill>
            <a:srgbClr val="cccccc"/>
          </a:solidFill>
          <a:ln w="19080">
            <a:solidFill>
              <a:srgbClr val="666666"/>
            </a:solidFill>
            <a:round/>
          </a:ln>
        </p:spPr>
      </p:sp>
      <p:sp>
        <p:nvSpPr>
          <p:cNvPr id="190" name="CustomShape 12"/>
          <p:cNvSpPr/>
          <p:nvPr/>
        </p:nvSpPr>
        <p:spPr>
          <a:xfrm>
            <a:off x="4690440" y="3761280"/>
            <a:ext cx="941400" cy="524880"/>
          </a:xfrm>
          <a:prstGeom prst="rect">
            <a:avLst>
              <a:gd fmla="val 16667" name="adj"/>
            </a:avLst>
          </a:prstGeom>
          <a:solidFill>
            <a:srgbClr val="ffffff"/>
          </a:solidFill>
          <a:ln w="19080">
            <a:solidFill>
              <a:srgbClr val="666666"/>
            </a:solidFill>
            <a:round/>
          </a:ln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Cloud Storage</a:t>
            </a:r>
            <a:endParaRPr/>
          </a:p>
        </p:txBody>
      </p:sp>
      <p:sp>
        <p:nvSpPr>
          <p:cNvPr id="191" name="CustomShape 13"/>
          <p:cNvSpPr/>
          <p:nvPr/>
        </p:nvSpPr>
        <p:spPr>
          <a:xfrm>
            <a:off x="4690440" y="4425480"/>
            <a:ext cx="941400" cy="524880"/>
          </a:xfrm>
          <a:prstGeom prst="rect">
            <a:avLst>
              <a:gd fmla="val 16667" name="adj"/>
            </a:avLst>
          </a:prstGeom>
          <a:solidFill>
            <a:srgbClr val="ffffff"/>
          </a:solidFill>
          <a:ln w="19080">
            <a:solidFill>
              <a:srgbClr val="666666"/>
            </a:solidFill>
            <a:round/>
          </a:ln>
        </p:spPr>
        <p:txBody>
          <a:bodyPr anchor="ctr" bIns="91440" tIns="91440"/>
          <a:p>
            <a:pPr algn="ctr"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</a:rPr>
              <a:t>BigQuery</a:t>
            </a:r>
            <a:endParaRPr/>
          </a:p>
        </p:txBody>
      </p:sp>
      <p:pic>
        <p:nvPicPr>
          <p:cNvPr descr="" id="192" name="Shape 227"/>
          <p:cNvPicPr/>
          <p:nvPr/>
        </p:nvPicPr>
        <p:blipFill>
          <a:blip r:embed="rId18"/>
          <a:stretch>
            <a:fillRect/>
          </a:stretch>
        </p:blipFill>
        <p:spPr>
          <a:xfrm>
            <a:off x="943200" y="4136760"/>
            <a:ext cx="1018440" cy="895680"/>
          </a:xfrm>
          <a:prstGeom prst="rect">
            <a:avLst/>
          </a:prstGeom>
        </p:spPr>
      </p:pic>
      <p:sp>
        <p:nvSpPr>
          <p:cNvPr id="193" name="CustomShape 14"/>
          <p:cNvSpPr/>
          <p:nvPr/>
        </p:nvSpPr>
        <p:spPr>
          <a:xfrm>
            <a:off x="688680" y="3847680"/>
            <a:ext cx="1478520" cy="293400"/>
          </a:xfrm>
          <a:prstGeom prst="rect">
            <a:avLst/>
          </a:prstGeom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1200"/>
              <a:t>visualizations</a:t>
            </a:r>
            <a:endParaRPr/>
          </a:p>
        </p:txBody>
      </p:sp>
      <p:pic>
        <p:nvPicPr>
          <p:cNvPr descr="" id="194" name="Shape 230"/>
          <p:cNvPicPr/>
          <p:nvPr/>
        </p:nvPicPr>
        <p:blipFill>
          <a:blip r:embed="rId19"/>
          <a:stretch>
            <a:fillRect/>
          </a:stretch>
        </p:blipFill>
        <p:spPr>
          <a:xfrm>
            <a:off x="900000" y="2973960"/>
            <a:ext cx="463320" cy="614520"/>
          </a:xfrm>
          <a:prstGeom prst="rect">
            <a:avLst/>
          </a:prstGeom>
        </p:spPr>
      </p:pic>
      <p:sp>
        <p:nvSpPr>
          <p:cNvPr id="195" name="CustomShape 15"/>
          <p:cNvSpPr/>
          <p:nvPr/>
        </p:nvSpPr>
        <p:spPr>
          <a:xfrm>
            <a:off x="813960" y="3495600"/>
            <a:ext cx="773280" cy="2408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900"/>
              <a:t>Regulator</a:t>
            </a:r>
            <a:endParaRPr/>
          </a:p>
        </p:txBody>
      </p:sp>
      <p:pic>
        <p:nvPicPr>
          <p:cNvPr descr="" id="196" name="Shape 233"/>
          <p:cNvPicPr/>
          <p:nvPr/>
        </p:nvPicPr>
        <p:blipFill>
          <a:blip r:embed="rId20"/>
          <a:stretch>
            <a:fillRect/>
          </a:stretch>
        </p:blipFill>
        <p:spPr>
          <a:xfrm>
            <a:off x="1595520" y="2973960"/>
            <a:ext cx="781560" cy="614520"/>
          </a:xfrm>
          <a:prstGeom prst="rect">
            <a:avLst/>
          </a:prstGeom>
        </p:spPr>
      </p:pic>
      <p:sp>
        <p:nvSpPr>
          <p:cNvPr id="197" name="CustomShape 16"/>
          <p:cNvSpPr/>
          <p:nvPr/>
        </p:nvSpPr>
        <p:spPr>
          <a:xfrm>
            <a:off x="1654920" y="3495600"/>
            <a:ext cx="773280" cy="2408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900"/>
              <a:t>Journalist</a:t>
            </a:r>
            <a:endParaRPr/>
          </a:p>
        </p:txBody>
      </p:sp>
      <p:sp>
        <p:nvSpPr>
          <p:cNvPr id="198" name="CustomShape 17"/>
          <p:cNvSpPr/>
          <p:nvPr/>
        </p:nvSpPr>
        <p:spPr>
          <a:xfrm>
            <a:off x="125640" y="2220120"/>
            <a:ext cx="1097640" cy="2934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</a:rPr>
              <a:t>Internet User</a:t>
            </a:r>
            <a:endParaRPr/>
          </a:p>
        </p:txBody>
      </p:sp>
      <p:sp>
        <p:nvSpPr>
          <p:cNvPr id="199" name="CustomShape 18"/>
          <p:cNvSpPr/>
          <p:nvPr/>
        </p:nvSpPr>
        <p:spPr>
          <a:xfrm>
            <a:off x="2335680" y="3847680"/>
            <a:ext cx="1478520" cy="293400"/>
          </a:xfrm>
          <a:prstGeom prst="rect">
            <a:avLst/>
          </a:prstGeom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1200"/>
              <a:t>data &amp; APIs</a:t>
            </a:r>
            <a:endParaRPr/>
          </a:p>
        </p:txBody>
      </p:sp>
      <p:pic>
        <p:nvPicPr>
          <p:cNvPr descr="" id="200" name="Shape 238"/>
          <p:cNvPicPr/>
          <p:nvPr/>
        </p:nvPicPr>
        <p:blipFill>
          <a:blip r:embed="rId21"/>
          <a:stretch>
            <a:fillRect/>
          </a:stretch>
        </p:blipFill>
        <p:spPr>
          <a:xfrm>
            <a:off x="2080080" y="4131360"/>
            <a:ext cx="2212920" cy="912600"/>
          </a:xfrm>
          <a:prstGeom prst="rect">
            <a:avLst/>
          </a:prstGeom>
        </p:spPr>
      </p:pic>
      <p:pic>
        <p:nvPicPr>
          <p:cNvPr descr="" id="201" name="Shape 240"/>
          <p:cNvPicPr/>
          <p:nvPr/>
        </p:nvPicPr>
        <p:blipFill>
          <a:blip r:embed="rId22"/>
          <a:stretch>
            <a:fillRect/>
          </a:stretch>
        </p:blipFill>
        <p:spPr>
          <a:xfrm>
            <a:off x="2583360" y="2970720"/>
            <a:ext cx="832680" cy="624240"/>
          </a:xfrm>
          <a:prstGeom prst="rect">
            <a:avLst/>
          </a:prstGeom>
        </p:spPr>
      </p:pic>
      <p:sp>
        <p:nvSpPr>
          <p:cNvPr id="202" name="CustomShape 19"/>
          <p:cNvSpPr/>
          <p:nvPr/>
        </p:nvSpPr>
        <p:spPr>
          <a:xfrm>
            <a:off x="2616120" y="3553920"/>
            <a:ext cx="873360" cy="20700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US" sz="900">
                <a:solidFill>
                  <a:srgbClr val="000000"/>
                </a:solidFill>
              </a:rPr>
              <a:t>Developer</a:t>
            </a:r>
            <a:endParaRPr/>
          </a:p>
        </p:txBody>
      </p:sp>
      <p:pic>
        <p:nvPicPr>
          <p:cNvPr descr="" id="203" name="Shape 243"/>
          <p:cNvPicPr/>
          <p:nvPr/>
        </p:nvPicPr>
        <p:blipFill>
          <a:blip r:embed="rId23"/>
          <a:stretch>
            <a:fillRect/>
          </a:stretch>
        </p:blipFill>
        <p:spPr>
          <a:xfrm>
            <a:off x="99360" y="2973960"/>
            <a:ext cx="619920" cy="614520"/>
          </a:xfrm>
          <a:prstGeom prst="rect">
            <a:avLst/>
          </a:prstGeom>
        </p:spPr>
      </p:pic>
      <p:sp>
        <p:nvSpPr>
          <p:cNvPr id="204" name="CustomShape 20"/>
          <p:cNvSpPr/>
          <p:nvPr/>
        </p:nvSpPr>
        <p:spPr>
          <a:xfrm>
            <a:off x="49320" y="3495600"/>
            <a:ext cx="832680" cy="2408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900"/>
              <a:t>Researcher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NDT demo</a:t>
            </a:r>
            <a:endParaRPr/>
          </a:p>
        </p:txBody>
      </p:sp>
      <p:sp>
        <p:nvSpPr>
          <p:cNvPr id="206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4. Data storage + retrieval</a:t>
            </a:r>
            <a:endParaRPr/>
          </a:p>
        </p:txBody>
      </p:sp>
      <p:sp>
        <p:nvSpPr>
          <p:cNvPr id="208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- Flow diagram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- Examples for the data of two tools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- Demos of PDE, Telescope, BigQuery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Measurement Lab</a:t>
            </a:r>
            <a:endParaRPr/>
          </a:p>
        </p:txBody>
      </p:sp>
      <p:sp>
        <p:nvSpPr>
          <p:cNvPr id="110" name="CustomShape 2"/>
          <p:cNvSpPr/>
          <p:nvPr/>
        </p:nvSpPr>
        <p:spPr>
          <a:xfrm>
            <a:off x="2291400" y="1241280"/>
            <a:ext cx="4660200" cy="3494880"/>
          </a:xfrm>
          <a:prstGeom prst="rect">
            <a:avLst/>
          </a:prstGeom>
          <a:blipFill>
            <a:blip r:embed="rId1"/>
          </a:blipFill>
        </p:spPr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endParaRPr/>
          </a:p>
        </p:txBody>
      </p:sp>
      <p:sp>
        <p:nvSpPr>
          <p:cNvPr id="210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  <p:pic>
        <p:nvPicPr>
          <p:cNvPr descr="" id="211" name="Shape 26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283040"/>
            <a:ext cx="9143640" cy="3782520"/>
          </a:xfrm>
          <a:prstGeom prst="rect">
            <a:avLst/>
          </a:prstGeom>
        </p:spPr>
      </p:pic>
      <p:pic>
        <p:nvPicPr>
          <p:cNvPr descr="" id="212" name="Shape 26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53040"/>
            <a:ext cx="9143640" cy="3836880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How does it work? </a:t>
            </a: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
</a:t>
            </a: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An open measurement ecosystem</a:t>
            </a:r>
            <a:endParaRPr/>
          </a:p>
        </p:txBody>
      </p:sp>
      <p:sp>
        <p:nvSpPr>
          <p:cNvPr id="214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endParaRPr/>
          </a:p>
        </p:txBody>
      </p:sp>
      <p:pic>
        <p:nvPicPr>
          <p:cNvPr descr="" id="215" name="Shape 271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200240"/>
            <a:ext cx="6240960" cy="382860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M-Lab’s global server platform </a:t>
            </a: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
</a:t>
            </a: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means global data</a:t>
            </a:r>
            <a:endParaRPr/>
          </a:p>
        </p:txBody>
      </p:sp>
      <p:sp>
        <p:nvSpPr>
          <p:cNvPr id="217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100+ global servers, and growing. A bird's eye view: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18" name="Shape 278"/>
          <p:cNvPicPr/>
          <p:nvPr/>
        </p:nvPicPr>
        <p:blipFill>
          <a:blip r:embed="rId1"/>
          <a:stretch>
            <a:fillRect/>
          </a:stretch>
        </p:blipFill>
        <p:spPr>
          <a:xfrm>
            <a:off x="1061280" y="1704600"/>
            <a:ext cx="5120280" cy="2923200"/>
          </a:xfrm>
          <a:prstGeom prst="rect">
            <a:avLst/>
          </a:prstGeom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Regulatory partners</a:t>
            </a:r>
            <a:endParaRPr/>
          </a:p>
        </p:txBody>
      </p:sp>
      <p:sp>
        <p:nvSpPr>
          <p:cNvPr id="220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Austria, RTR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Mobile tool using NDT, supporting M-Lab servers 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Cyprus, OCECPR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Adopting Hyperion dashboard, supporting M-Lab servers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European Commission</a:t>
            </a: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
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SamKnows study running on M-Lab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Greece, EETT</a:t>
            </a: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
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Hyperion dashboard using M-Lab's NDT and Glasnost tools, supporting M-Lab servers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Thailand, NBTC</a:t>
            </a: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
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Initial stages, supporting M-Lab servers to gather open data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US, FCC</a:t>
            </a: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
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Consumer Broadband Test, Measuring Broadband America report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6. How regulators, etc. can use data</a:t>
            </a:r>
            <a:endParaRPr/>
          </a:p>
        </p:txBody>
      </p:sp>
      <p:sp>
        <p:nvSpPr>
          <p:cNvPr id="222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65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Greek Regulator portal: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URL: http://hyperiontest.gr/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Source code: https://github.com/eett/hyperion-NDT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Architecture: PHP/mysql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New Zealand portal: (NGO)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URL: http://nzbt.org.nz/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Source code: https://github.com/rabid/nzbt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Architecture: Ruby on Rails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Canadian (CIRA):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URL: http://performance.cira.ca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Source code: not yet available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Austria portal: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URL: https://www.netztest.at/en/</a:t>
            </a:r>
            <a:endParaRPr/>
          </a:p>
          <a:p>
            <a:pPr lvl="1">
              <a:lnSpc>
                <a:spcPct val="165000"/>
              </a:lnSpc>
              <a:buFont typeface="Courier New"/>
              <a:buChar char="o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Source code: Not yet available</a:t>
            </a:r>
            <a:endParaRPr/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sz="1100" u="sng">
                <a:solidFill>
                  <a:srgbClr val="185da2"/>
                </a:solidFill>
                <a:latin typeface="Arial"/>
                <a:ea typeface="Arial"/>
                <a:hlinkClick r:id="rId1"/>
              </a:rPr>
              <a:t> </a:t>
            </a:r>
            <a:r>
              <a:rPr lang="en-US" sz="1100" u="sng">
                <a:solidFill>
                  <a:srgbClr val="1155cc"/>
                </a:solidFill>
                <a:latin typeface="Arial"/>
                <a:ea typeface="Arial"/>
                <a:hlinkClick r:id="rId2"/>
              </a:rPr>
              <a:t>Interconnection Report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3022920" y="205920"/>
            <a:ext cx="613728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Greece’s Regulatory Portal</a:t>
            </a:r>
            <a:endParaRPr/>
          </a:p>
        </p:txBody>
      </p:sp>
      <p:sp>
        <p:nvSpPr>
          <p:cNvPr id="224" name="CustomShape 2"/>
          <p:cNvSpPr/>
          <p:nvPr/>
        </p:nvSpPr>
        <p:spPr>
          <a:xfrm>
            <a:off x="132120" y="105840"/>
            <a:ext cx="2713320" cy="940320"/>
          </a:xfrm>
          <a:prstGeom prst="rect">
            <a:avLst/>
          </a:prstGeom>
          <a:solidFill>
            <a:srgbClr val="ffffff"/>
          </a:solidFill>
        </p:spPr>
      </p:sp>
      <p:pic>
        <p:nvPicPr>
          <p:cNvPr descr="" id="225" name="Shape 298"/>
          <p:cNvPicPr/>
          <p:nvPr/>
        </p:nvPicPr>
        <p:blipFill>
          <a:blip r:embed="rId1"/>
          <a:stretch>
            <a:fillRect/>
          </a:stretch>
        </p:blipFill>
        <p:spPr>
          <a:xfrm>
            <a:off x="258840" y="110880"/>
            <a:ext cx="2546280" cy="840600"/>
          </a:xfrm>
          <a:prstGeom prst="rect">
            <a:avLst/>
          </a:prstGeom>
        </p:spPr>
      </p:pic>
      <p:pic>
        <p:nvPicPr>
          <p:cNvPr descr="" id="226" name="Shape 299"/>
          <p:cNvPicPr/>
          <p:nvPr/>
        </p:nvPicPr>
        <p:blipFill>
          <a:blip r:embed="rId2"/>
          <a:stretch>
            <a:fillRect/>
          </a:stretch>
        </p:blipFill>
        <p:spPr>
          <a:xfrm>
            <a:off x="558360" y="1188720"/>
            <a:ext cx="5614560" cy="3954240"/>
          </a:xfrm>
          <a:prstGeom prst="rect">
            <a:avLst/>
          </a:prstGeom>
        </p:spPr>
      </p:pic>
      <p:sp>
        <p:nvSpPr>
          <p:cNvPr id="227" name="CustomShape 3"/>
          <p:cNvSpPr/>
          <p:nvPr/>
        </p:nvSpPr>
        <p:spPr>
          <a:xfrm>
            <a:off x="6269760" y="1814760"/>
            <a:ext cx="2665440" cy="17391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65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http://hyperiontest.gr/</a:t>
            </a:r>
            <a:endParaRPr/>
          </a:p>
          <a:p>
            <a:pPr>
              <a:lnSpc>
                <a:spcPct val="165000"/>
              </a:lnSpc>
            </a:pPr>
            <a:endParaRPr/>
          </a:p>
          <a:p>
            <a:pPr>
              <a:lnSpc>
                <a:spcPct val="165000"/>
              </a:lnSpc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</a:rPr>
              <a:t>https://github.com/eett/hyperion-NDT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75400" y="262800"/>
            <a:ext cx="3979080" cy="37540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CIRA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3d85c6"/>
                </a:solidFill>
                <a:latin typeface="Arial"/>
                <a:ea typeface="Arial"/>
              </a:rPr>
              <a:t>(Canadian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3d85c6"/>
                </a:solidFill>
                <a:latin typeface="Arial"/>
                <a:ea typeface="Arial"/>
              </a:rPr>
              <a:t>Internet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3d85c6"/>
                </a:solidFill>
                <a:latin typeface="Arial"/>
                <a:ea typeface="Arial"/>
              </a:rPr>
              <a:t>Registration 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3d85c6"/>
                </a:solidFill>
                <a:latin typeface="Arial"/>
                <a:ea typeface="Arial"/>
              </a:rPr>
              <a:t>Authority)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descr="" id="229" name="Shape 306"/>
          <p:cNvPicPr/>
          <p:nvPr/>
        </p:nvPicPr>
        <p:blipFill>
          <a:blip r:embed="rId1"/>
          <a:stretch>
            <a:fillRect/>
          </a:stretch>
        </p:blipFill>
        <p:spPr>
          <a:xfrm>
            <a:off x="4426560" y="47880"/>
            <a:ext cx="4432320" cy="4942800"/>
          </a:xfrm>
          <a:prstGeom prst="rect">
            <a:avLst/>
          </a:prstGeom>
        </p:spPr>
      </p:pic>
      <p:sp>
        <p:nvSpPr>
          <p:cNvPr id="230" name="CustomShape 2"/>
          <p:cNvSpPr/>
          <p:nvPr/>
        </p:nvSpPr>
        <p:spPr>
          <a:xfrm>
            <a:off x="801000" y="1151280"/>
            <a:ext cx="7207920" cy="840600"/>
          </a:xfrm>
          <a:prstGeom prst="rect">
            <a:avLst/>
          </a:prstGeom>
        </p:spPr>
      </p:sp>
      <p:sp>
        <p:nvSpPr>
          <p:cNvPr id="231" name="CustomShape 3"/>
          <p:cNvSpPr/>
          <p:nvPr/>
        </p:nvSpPr>
        <p:spPr>
          <a:xfrm>
            <a:off x="763560" y="1551960"/>
            <a:ext cx="7207920" cy="840600"/>
          </a:xfrm>
          <a:prstGeom prst="rect">
            <a:avLst/>
          </a:prstGeom>
        </p:spPr>
      </p:sp>
      <p:sp>
        <p:nvSpPr>
          <p:cNvPr id="232" name="CustomShape 4"/>
          <p:cNvSpPr/>
          <p:nvPr/>
        </p:nvSpPr>
        <p:spPr>
          <a:xfrm>
            <a:off x="488160" y="1864800"/>
            <a:ext cx="7207920" cy="840600"/>
          </a:xfrm>
          <a:prstGeom prst="rect">
            <a:avLst/>
          </a:prstGeom>
        </p:spPr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How can you get involved?</a:t>
            </a:r>
            <a:endParaRPr/>
          </a:p>
        </p:txBody>
      </p:sp>
      <p:sp>
        <p:nvSpPr>
          <p:cNvPr id="234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Join 6 National regulators and many others in partnering with M-lab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. Host servers, use M-Lab tools to measure national performance.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b="1" lang="en-US">
                <a:solidFill>
                  <a:srgbClr val="1c4587"/>
                </a:solidFill>
                <a:latin typeface="Arial"/>
                <a:ea typeface="Arial"/>
              </a:rPr>
              <a:t>Engage with university researchers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 to answer your questions openly, using open data.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  <a:p>
            <a:pPr>
              <a:lnSpc>
                <a:spcPct val="100000"/>
              </a:lnSpc>
              <a:buFont typeface="Arial"/>
              <a:buAutoNum type="arabicPeriod"/>
            </a:pPr>
            <a:r>
              <a:rPr b="1" lang="en-US">
                <a:solidFill>
                  <a:srgbClr val="073763"/>
                </a:solidFill>
                <a:latin typeface="Arial"/>
                <a:ea typeface="Arial"/>
              </a:rPr>
              <a:t>Engage citizens to measure their network performance using M-Lab’s open tools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. They get real results, you get the benefit of reliable data on which good policy can be based.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Contribution matrix: what is already covered</a:t>
            </a:r>
            <a:endParaRPr/>
          </a:p>
        </p:txBody>
      </p:sp>
      <p:graphicFrame>
        <p:nvGraphicFramePr>
          <p:cNvPr id="236" name="Table 2"/>
          <p:cNvGraphicFramePr/>
          <p:nvPr/>
        </p:nvGraphicFramePr>
        <p:xfrm>
          <a:off x="952560" y="1211760"/>
          <a:ext cx="2999520" cy="2999520"/>
        </p:xfrm>
        <a:graphic>
          <a:graphicData uri="http://schemas.openxmlformats.org/drawingml/2006/table">
            <a:tbl>
              <a:tblPr/>
              <a:tblGrid>
                <a:gridCol w="749880"/>
                <a:gridCol w="749880"/>
                <a:gridCol w="749880"/>
                <a:gridCol w="749880"/>
              </a:tblGrid>
              <a:tr h="603720">
                <a:tc>
                  <a:txBody>
                    <a:bodyPr bIns="68400" lIns="91080" rIns="91080" tIns="68400"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Contribution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Requirement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Cost to you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Responsible party</a:t>
                      </a:r>
                      <a:endParaRPr/>
                    </a:p>
                  </a:txBody>
                  <a:tcPr/>
                </a:tc>
              </a:tr>
              <a:tr h="1034280"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Manage and maintain global servers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Full time staff of experts managing global server platform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M-Lab Consortium</a:t>
                      </a:r>
                      <a:endParaRPr/>
                    </a:p>
                  </a:txBody>
                  <a:tcPr/>
                </a:tc>
              </a:tr>
              <a:tr h="1290600"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Develop and maintain state of the art open source measurement tools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Network experts developing using tools that measure Internet performance at scale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M-Lab Consortium researchers</a:t>
                      </a:r>
                      <a:endParaRPr/>
                    </a:p>
                  </a:txBody>
                  <a:tcPr/>
                </a:tc>
              </a:tr>
              <a:tr h="1418760"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Store and make available collected data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Provide storage of and access to large cache of measurement data collected by M-Lab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M-Lab data hosting partners </a:t>
                      </a:r>
                      <a:endParaRPr/>
                    </a:p>
                  </a:txBody>
                  <a:tcPr/>
                </a:tc>
              </a:tr>
              <a:tr h="1418760"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Provision servers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Provide suitable server hardware to interested hosts (3 servers and 1 switch) 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$0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M-Lab Consortium 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Contribution matrix: what you would contribute as an M-Lab partner</a:t>
            </a:r>
            <a:endParaRPr/>
          </a:p>
        </p:txBody>
      </p:sp>
      <p:graphicFrame>
        <p:nvGraphicFramePr>
          <p:cNvPr id="238" name="Table 2"/>
          <p:cNvGraphicFramePr/>
          <p:nvPr/>
        </p:nvGraphicFramePr>
        <p:xfrm>
          <a:off x="1425960" y="1360440"/>
          <a:ext cx="2999520" cy="2999520"/>
        </p:xfrm>
        <a:graphic>
          <a:graphicData uri="http://schemas.openxmlformats.org/drawingml/2006/table">
            <a:tbl>
              <a:tblPr/>
              <a:tblGrid>
                <a:gridCol w="848880"/>
                <a:gridCol w="1025280"/>
                <a:gridCol w="1125360"/>
              </a:tblGrid>
              <a:tr h="511560"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Role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Requirements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Responsible Party</a:t>
                      </a:r>
                      <a:endParaRPr/>
                    </a:p>
                  </a:txBody>
                  <a:tcPr/>
                </a:tc>
              </a:tr>
              <a:tr h="511560"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Rack space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6U Rack Space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Host </a:t>
                      </a:r>
                      <a:endParaRPr/>
                    </a:p>
                  </a:txBody>
                  <a:tcPr/>
                </a:tc>
              </a:tr>
              <a:tr h="906120"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Power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(700 Watts*4)  </a:t>
                      </a:r>
                      <a:endParaRPr/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8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Power requirement might differ with server specification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Host</a:t>
                      </a:r>
                      <a:endParaRPr/>
                    </a:p>
                  </a:txBody>
                  <a:tcPr/>
                </a:tc>
              </a:tr>
              <a:tr h="1070280"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Transit Bandwidth 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100Mbps dedicated capacity (with 1G burst capacity).</a:t>
                      </a:r>
                      <a:endParaRPr/>
                    </a:p>
                  </a:txBody>
                  <a:tcPr/>
                </a:tc>
                <a:tc>
                  <a:txBody>
                    <a:bodyPr bIns="68400" lIns="91080" rIns="91080" tIns="68400"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Host / Third Party support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What is M-Lab?</a:t>
            </a:r>
            <a:endParaRPr/>
          </a:p>
        </p:txBody>
      </p:sp>
      <p:pic>
        <p:nvPicPr>
          <p:cNvPr descr="" id="112" name="Shape 87"/>
          <p:cNvPicPr/>
          <p:nvPr/>
        </p:nvPicPr>
        <p:blipFill>
          <a:blip r:embed="rId1"/>
          <a:stretch>
            <a:fillRect/>
          </a:stretch>
        </p:blipFill>
        <p:spPr>
          <a:xfrm>
            <a:off x="4592880" y="1256760"/>
            <a:ext cx="4010760" cy="3008160"/>
          </a:xfrm>
          <a:prstGeom prst="rect">
            <a:avLst/>
          </a:prstGeom>
        </p:spPr>
      </p:pic>
      <p:sp>
        <p:nvSpPr>
          <p:cNvPr id="113" name="TextShape 2"/>
          <p:cNvSpPr txBox="1"/>
          <p:nvPr/>
        </p:nvSpPr>
        <p:spPr>
          <a:xfrm>
            <a:off x="457200" y="1047600"/>
            <a:ext cx="330912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600">
                <a:solidFill>
                  <a:srgbClr val="85200c"/>
                </a:solidFill>
                <a:latin typeface="Calibri"/>
                <a:ea typeface="Calibri"/>
              </a:rPr>
              <a:t>An open, 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85200c"/>
                </a:solidFill>
                <a:latin typeface="Calibri"/>
                <a:ea typeface="Calibri"/>
              </a:rPr>
              <a:t>distributed server platform </a:t>
            </a:r>
            <a:endParaRPr/>
          </a:p>
          <a:p>
            <a:pPr>
              <a:lnSpc>
                <a:spcPct val="100000"/>
              </a:lnSpc>
            </a:pPr>
            <a:r>
              <a:rPr lang="en-US" sz="3600">
                <a:solidFill>
                  <a:srgbClr val="85200c"/>
                </a:solidFill>
                <a:latin typeface="Calibri"/>
                <a:ea typeface="Calibri"/>
              </a:rPr>
              <a:t>for high-fidelity network measurement.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7. Examples / case studies of full analyses</a:t>
            </a:r>
            <a:endParaRPr/>
          </a:p>
        </p:txBody>
      </p:sp>
      <p:sp>
        <p:nvSpPr>
          <p:cNvPr id="240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- Iran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- U.S. Interconnection study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- Glasnost?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83880" y="-360"/>
            <a:ext cx="3514680" cy="190908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Recent Research and Visualizations</a:t>
            </a:r>
            <a:endParaRPr/>
          </a:p>
        </p:txBody>
      </p:sp>
      <p:pic>
        <p:nvPicPr>
          <p:cNvPr descr="" id="242" name="Shape 339"/>
          <p:cNvPicPr/>
          <p:nvPr/>
        </p:nvPicPr>
        <p:blipFill>
          <a:blip r:embed="rId1"/>
          <a:stretch>
            <a:fillRect/>
          </a:stretch>
        </p:blipFill>
        <p:spPr>
          <a:xfrm>
            <a:off x="4048560" y="431280"/>
            <a:ext cx="5027760" cy="4465800"/>
          </a:xfrm>
          <a:prstGeom prst="rect">
            <a:avLst/>
          </a:prstGeom>
        </p:spPr>
      </p:pic>
      <p:sp>
        <p:nvSpPr>
          <p:cNvPr id="243" name="CustomShape 2"/>
          <p:cNvSpPr/>
          <p:nvPr/>
        </p:nvSpPr>
        <p:spPr>
          <a:xfrm>
            <a:off x="83880" y="2957040"/>
            <a:ext cx="4060800" cy="110664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15000"/>
              </a:lnSpc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</a:rPr>
              <a:t>ISP Interconnection and its Impact on Consumer Internet Performance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rgbClr val="1155cc"/>
                </a:solidFill>
                <a:latin typeface="Arial"/>
                <a:ea typeface="Arial"/>
                <a:hlinkClick r:id="rId2"/>
              </a:rPr>
              <a:t>http://www.measurementlab.net/publications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15000"/>
              </a:lnSpc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</a:rPr>
              <a:t>Internet Observatory Visualization</a:t>
            </a:r>
            <a:endParaRPr/>
          </a:p>
          <a:p>
            <a:pPr>
              <a:lnSpc>
                <a:spcPct val="100000"/>
              </a:lnSpc>
            </a:pPr>
            <a:r>
              <a:rPr lang="en-US" sz="1400" u="sng">
                <a:solidFill>
                  <a:srgbClr val="1155cc"/>
                </a:solidFill>
                <a:latin typeface="Arial"/>
                <a:ea typeface="Arial"/>
                <a:hlinkClick r:id="rId3"/>
              </a:rPr>
              <a:t>http://www.measurementlab.net/observatory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15000"/>
              </a:lnSpc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</a:rPr>
              <a:t>Collaboration with Greta Byrum on CONFINE</a:t>
            </a:r>
            <a:endParaRPr/>
          </a:p>
          <a:p>
            <a:pPr>
              <a:lnSpc>
                <a:spcPct val="115000"/>
              </a:lnSpc>
            </a:pPr>
            <a:r>
              <a:rPr b="1" lang="en-US" sz="1300">
                <a:solidFill>
                  <a:srgbClr val="000000"/>
                </a:solidFill>
                <a:latin typeface="Arial"/>
                <a:ea typeface="Arial"/>
              </a:rPr>
              <a:t>Censorship measurement convenings with research community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Who Does What?</a:t>
            </a:r>
            <a:endParaRPr/>
          </a:p>
        </p:txBody>
      </p:sp>
      <p:sp>
        <p:nvSpPr>
          <p:cNvPr id="245" name="TextShape 2"/>
          <p:cNvSpPr txBox="1"/>
          <p:nvPr/>
        </p:nvSpPr>
        <p:spPr>
          <a:xfrm>
            <a:off x="457200" y="1007280"/>
            <a:ext cx="8229240" cy="391824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OTI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Platform operations and maintenance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Policy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Technical R&amp;D (support for experiments)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Google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Data collection pipeline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Hardware provisioning and support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Technical R&amp;D (support for experiments)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Experiment Partners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Design and implement tests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Hosting Partners</a:t>
            </a:r>
            <a:endParaRPr/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</a:rPr>
              <a:t>Provide space and power for servers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8. Brainstorming relevant local analyses and applications</a:t>
            </a:r>
            <a:endParaRPr/>
          </a:p>
        </p:txBody>
      </p:sp>
      <p:sp>
        <p:nvSpPr>
          <p:cNvPr id="247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The Last Slide</a:t>
            </a: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Should have the stuff that we want people to remember</a:t>
            </a:r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257040" y="-3204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What is M-Lab?</a:t>
            </a:r>
            <a:endParaRPr/>
          </a:p>
        </p:txBody>
      </p:sp>
      <p:sp>
        <p:nvSpPr>
          <p:cNvPr id="251" name="CustomShape 2"/>
          <p:cNvSpPr/>
          <p:nvPr/>
        </p:nvSpPr>
        <p:spPr>
          <a:xfrm>
            <a:off x="1128600" y="720720"/>
            <a:ext cx="6378120" cy="176652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</a:rPr>
              <a:t>An </a:t>
            </a:r>
            <a:r>
              <a:rPr b="1" lang="en-US" sz="2100">
                <a:solidFill>
                  <a:srgbClr val="660000"/>
                </a:solidFill>
                <a:latin typeface="Arial"/>
                <a:ea typeface="Arial"/>
              </a:rPr>
              <a:t>open, distributed server platform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</a:rPr>
              <a:t> on which researchers can deploy </a:t>
            </a:r>
            <a:r>
              <a:rPr b="1" lang="en-US" sz="2100">
                <a:solidFill>
                  <a:srgbClr val="660000"/>
                </a:solidFill>
                <a:latin typeface="Arial"/>
                <a:ea typeface="Arial"/>
              </a:rPr>
              <a:t>active, client-server network measurement tools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</a:rPr>
              <a:t> that measure aspects of broadband Internet connections.</a:t>
            </a:r>
            <a:endParaRPr/>
          </a:p>
        </p:txBody>
      </p:sp>
      <p:sp>
        <p:nvSpPr>
          <p:cNvPr id="252" name="CustomShape 3"/>
          <p:cNvSpPr/>
          <p:nvPr/>
        </p:nvSpPr>
        <p:spPr>
          <a:xfrm>
            <a:off x="1106280" y="3207960"/>
            <a:ext cx="7711200" cy="1519920"/>
          </a:xfrm>
          <a:prstGeom prst="rect">
            <a:avLst/>
          </a:prstGeom>
        </p:spPr>
        <p:txBody>
          <a:bodyPr anchor="ctr" bIns="91440" tIns="91440"/>
          <a:p>
            <a:pPr>
              <a:lnSpc>
                <a:spcPct val="10000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</a:rPr>
              <a:t>To </a:t>
            </a:r>
            <a:r>
              <a:rPr b="1" lang="en-US" sz="2100">
                <a:solidFill>
                  <a:srgbClr val="660000"/>
                </a:solidFill>
                <a:latin typeface="Arial"/>
                <a:ea typeface="Arial"/>
              </a:rPr>
              <a:t>advance research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b="1" lang="en-US" sz="2100">
                <a:solidFill>
                  <a:srgbClr val="660000"/>
                </a:solidFill>
                <a:latin typeface="Arial"/>
                <a:ea typeface="Arial"/>
              </a:rPr>
              <a:t>empower the public with useful information</a:t>
            </a:r>
            <a:r>
              <a:rPr lang="en-US" sz="2100">
                <a:solidFill>
                  <a:srgbClr val="000000"/>
                </a:solidFill>
                <a:latin typeface="Arial"/>
                <a:ea typeface="Arial"/>
              </a:rPr>
              <a:t> about their broadband connections. </a:t>
            </a:r>
            <a:endParaRPr/>
          </a:p>
          <a:p>
            <a:pPr>
              <a:lnSpc>
                <a:spcPct val="115000"/>
              </a:lnSpc>
            </a:pPr>
            <a:r>
              <a:rPr lang="en-US" sz="2100">
                <a:solidFill>
                  <a:srgbClr val="000000"/>
                </a:solidFill>
                <a:latin typeface="Arial"/>
                <a:ea typeface="Arial"/>
              </a:rPr>
              <a:t>By enhancing Internet transparency, we aim to help </a:t>
            </a:r>
            <a:r>
              <a:rPr b="1" lang="en-US" sz="2100">
                <a:solidFill>
                  <a:srgbClr val="660000"/>
                </a:solidFill>
                <a:latin typeface="Arial"/>
                <a:ea typeface="Arial"/>
              </a:rPr>
              <a:t>sustain a healthy, innovative Internet</a:t>
            </a:r>
            <a:r>
              <a:rPr lang="en-US" sz="2100">
                <a:solidFill>
                  <a:srgbClr val="660000"/>
                </a:solidFill>
                <a:latin typeface="Arial"/>
                <a:ea typeface="Arial"/>
              </a:rPr>
              <a:t>.</a:t>
            </a:r>
            <a:endParaRPr/>
          </a:p>
        </p:txBody>
      </p:sp>
      <p:sp>
        <p:nvSpPr>
          <p:cNvPr id="253" name="TextShape 4"/>
          <p:cNvSpPr txBox="1"/>
          <p:nvPr/>
        </p:nvSpPr>
        <p:spPr>
          <a:xfrm>
            <a:off x="457200" y="232020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</a:rPr>
              <a:t>M-Lab’s Goal: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M-Lab Provides...</a:t>
            </a:r>
            <a:endParaRPr/>
          </a:p>
        </p:txBody>
      </p:sp>
      <p:pic>
        <p:nvPicPr>
          <p:cNvPr descr="" id="115" name="Shape 94"/>
          <p:cNvPicPr/>
          <p:nvPr/>
        </p:nvPicPr>
        <p:blipFill>
          <a:blip r:embed="rId1"/>
          <a:stretch>
            <a:fillRect/>
          </a:stretch>
        </p:blipFill>
        <p:spPr>
          <a:xfrm>
            <a:off x="5201280" y="1711080"/>
            <a:ext cx="3633840" cy="2753280"/>
          </a:xfrm>
          <a:prstGeom prst="rect">
            <a:avLst/>
          </a:prstGeom>
        </p:spPr>
      </p:pic>
      <p:sp>
        <p:nvSpPr>
          <p:cNvPr id="116" name="CustomShape 2"/>
          <p:cNvSpPr/>
          <p:nvPr/>
        </p:nvSpPr>
        <p:spPr>
          <a:xfrm>
            <a:off x="5331240" y="1151280"/>
            <a:ext cx="7207920" cy="84060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Opt-in crowdsourcing</a:t>
            </a:r>
            <a:endParaRPr/>
          </a:p>
        </p:txBody>
      </p:sp>
      <p:sp>
        <p:nvSpPr>
          <p:cNvPr id="117" name="TextShape 3"/>
          <p:cNvSpPr txBox="1"/>
          <p:nvPr/>
        </p:nvSpPr>
        <p:spPr>
          <a:xfrm>
            <a:off x="457200" y="1012320"/>
            <a:ext cx="468612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b="1" lang="en-US" sz="3000">
                <a:solidFill>
                  <a:srgbClr val="85200c"/>
                </a:solidFill>
                <a:latin typeface="Calibri"/>
                <a:ea typeface="Calibri"/>
              </a:rPr>
              <a:t>Researchers</a:t>
            </a:r>
            <a:r>
              <a:rPr b="1" lang="en-US" sz="3000">
                <a:solidFill>
                  <a:srgbClr val="000000"/>
                </a:solidFill>
                <a:latin typeface="Arial"/>
                <a:ea typeface="Arial"/>
              </a:rPr>
              <a:t>: 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600">
                <a:solidFill>
                  <a:srgbClr val="000000"/>
                </a:solidFill>
                <a:latin typeface="Arial"/>
                <a:ea typeface="Arial"/>
              </a:rPr>
              <a:t>Global testing capacity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000">
                <a:solidFill>
                  <a:srgbClr val="85200c"/>
                </a:solidFill>
                <a:latin typeface="Calibri"/>
                <a:ea typeface="Calibri"/>
              </a:rPr>
              <a:t>Regulators</a:t>
            </a:r>
            <a:r>
              <a:rPr b="1" lang="en-US" sz="3000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600">
                <a:solidFill>
                  <a:srgbClr val="000000"/>
                </a:solidFill>
                <a:latin typeface="Arial"/>
                <a:ea typeface="Arial"/>
              </a:rPr>
              <a:t>Data about regional network health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3000">
                <a:solidFill>
                  <a:srgbClr val="85200c"/>
                </a:solidFill>
                <a:latin typeface="Calibri"/>
                <a:ea typeface="Calibri"/>
              </a:rPr>
              <a:t>Users</a:t>
            </a:r>
            <a:r>
              <a:rPr b="1" lang="en-US" sz="3000">
                <a:solidFill>
                  <a:srgbClr val="85200c"/>
                </a:solidFill>
                <a:latin typeface="Arial"/>
                <a:ea typeface="Arial"/>
              </a:rPr>
              <a:t>:</a:t>
            </a:r>
            <a:r>
              <a:rPr b="1" lang="en-US" sz="3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/>
          </a:p>
          <a:p>
            <a:pPr>
              <a:lnSpc>
                <a:spcPct val="100000"/>
              </a:lnSpc>
            </a:pPr>
            <a:r>
              <a:rPr i="1" lang="en-US" sz="2600">
                <a:solidFill>
                  <a:srgbClr val="000000"/>
                </a:solidFill>
                <a:latin typeface="Arial"/>
                <a:ea typeface="Arial"/>
              </a:rPr>
              <a:t>High-fidelity, real-world measurement of their connection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M-Lab’s Goal:</a:t>
            </a:r>
            <a:endParaRPr/>
          </a:p>
        </p:txBody>
      </p:sp>
      <p:sp>
        <p:nvSpPr>
          <p:cNvPr id="119" name="TextShape 2"/>
          <p:cNvSpPr txBox="1"/>
          <p:nvPr/>
        </p:nvSpPr>
        <p:spPr>
          <a:xfrm>
            <a:off x="457200" y="1200240"/>
            <a:ext cx="37598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15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  <a:ea typeface="Calibri"/>
              </a:rPr>
              <a:t>Enhance Internet transparency to </a:t>
            </a:r>
            <a:endParaRPr/>
          </a:p>
          <a:p>
            <a:pPr>
              <a:lnSpc>
                <a:spcPct val="115000"/>
              </a:lnSpc>
            </a:pPr>
            <a:r>
              <a:rPr b="1" lang="en-US" sz="3200">
                <a:solidFill>
                  <a:srgbClr val="660000"/>
                </a:solidFill>
                <a:latin typeface="Calibri"/>
                <a:ea typeface="Calibri"/>
              </a:rPr>
              <a:t>sustain a healthy, innovative Internet</a:t>
            </a:r>
            <a:r>
              <a:rPr lang="en-US" sz="3200">
                <a:solidFill>
                  <a:srgbClr val="660000"/>
                </a:solidFill>
                <a:latin typeface="Calibri"/>
                <a:ea typeface="Calibri"/>
              </a:rPr>
              <a:t>.</a:t>
            </a:r>
            <a:endParaRPr/>
          </a:p>
          <a:p>
            <a:pPr>
              <a:lnSpc>
                <a:spcPct val="115000"/>
              </a:lnSpc>
            </a:pPr>
            <a:endParaRPr/>
          </a:p>
        </p:txBody>
      </p:sp>
      <p:pic>
        <p:nvPicPr>
          <p:cNvPr descr="" id="120" name="Shap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4663080" y="234360"/>
            <a:ext cx="4184280" cy="423000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With minimal cost, M-Lab provides: 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b="1" lang="en-US" sz="3000">
                <a:solidFill>
                  <a:srgbClr val="5b0f00"/>
                </a:solidFill>
                <a:latin typeface="Arial"/>
                <a:ea typeface="Arial"/>
              </a:rPr>
              <a:t>Open, verifiable, public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measurement data and tools, that have been developed and tested by the field’s leading experts 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Facts at </a:t>
            </a:r>
            <a:r>
              <a:rPr b="1" lang="en-US" sz="3000">
                <a:solidFill>
                  <a:srgbClr val="5b0f00"/>
                </a:solidFill>
                <a:latin typeface="Arial"/>
                <a:ea typeface="Arial"/>
              </a:rPr>
              <a:t>scale </a:t>
            </a:r>
            <a:r>
              <a:rPr b="1" lang="en-US" sz="3000">
                <a:solidFill>
                  <a:srgbClr val="5b0f00"/>
                </a:solidFill>
                <a:latin typeface="Arial"/>
                <a:ea typeface="Arial"/>
              </a:rPr>
              <a:t>
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800+ terabytes of public, verifiable data, and growing. 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b="1" lang="en-US" sz="3000">
                <a:solidFill>
                  <a:srgbClr val="5b0f00"/>
                </a:solidFill>
                <a:latin typeface="Arial"/>
                <a:ea typeface="Arial"/>
              </a:rPr>
              <a:t>Open, global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infrastructure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
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designed and managed specifically for measurement 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Why is openness important?</a:t>
            </a:r>
            <a:endParaRPr/>
          </a:p>
        </p:txBody>
      </p:sp>
      <p:sp>
        <p:nvSpPr>
          <p:cNvPr id="124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The Internet is </a:t>
            </a:r>
            <a:r>
              <a:rPr b="1" lang="en-US" sz="2400">
                <a:solidFill>
                  <a:srgbClr val="5b0f00"/>
                </a:solidFill>
                <a:latin typeface="Arial"/>
                <a:ea typeface="Arial"/>
              </a:rPr>
              <a:t>vast, decentralized, and dynamic</a:t>
            </a:r>
            <a:r>
              <a:rPr lang="en-US" sz="2400">
                <a:solidFill>
                  <a:srgbClr val="5b0f00"/>
                </a:solidFill>
                <a:latin typeface="Arial"/>
                <a:ea typeface="Arial"/>
              </a:rPr>
              <a:t>.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
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Measuring Internet performance is a </a:t>
            </a:r>
            <a:r>
              <a:rPr b="1" lang="en-US" sz="2400">
                <a:solidFill>
                  <a:srgbClr val="5b0f00"/>
                </a:solidFill>
                <a:latin typeface="Arial"/>
                <a:ea typeface="Arial"/>
              </a:rPr>
              <a:t>complicated science. </a:t>
            </a:r>
            <a:r>
              <a:rPr b="1" lang="en-US" sz="2400">
                <a:solidFill>
                  <a:srgbClr val="5b0f00"/>
                </a:solidFill>
                <a:latin typeface="Arial"/>
                <a:ea typeface="Arial"/>
              </a:rPr>
              <a:t>
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Complicated science requires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</a:rPr>
              <a:t>collaboration, peer review, and above all, </a:t>
            </a:r>
            <a:r>
              <a:rPr b="1" i="1" lang="en-US" sz="2400">
                <a:solidFill>
                  <a:srgbClr val="000000"/>
                </a:solidFill>
                <a:latin typeface="Arial"/>
                <a:ea typeface="Arial"/>
              </a:rPr>
              <a:t>replicable results.</a:t>
            </a:r>
            <a:r>
              <a:rPr i="1" lang="en-US" sz="2400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lang="en-US" sz="2400">
                <a:solidFill>
                  <a:srgbClr val="5b0f00"/>
                </a:solidFill>
                <a:latin typeface="Arial"/>
                <a:ea typeface="Arial"/>
              </a:rPr>
              <a:t>Openness makes this possible. </a:t>
            </a:r>
            <a:r>
              <a:rPr lang="en-US" sz="2400">
                <a:solidFill>
                  <a:srgbClr val="5b0f00"/>
                </a:solidFill>
                <a:latin typeface="Arial"/>
                <a:ea typeface="Arial"/>
              </a:rPr>
              <a:t>
</a:t>
            </a:r>
            <a:r>
              <a:rPr lang="en-US" sz="2400">
                <a:solidFill>
                  <a:srgbClr val="5b0f00"/>
                </a:solidFill>
                <a:latin typeface="Arial"/>
                <a:ea typeface="Arial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M-Lab’s open data provides a valid, trusted source of information used globally by regulators and researchers.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205920"/>
            <a:ext cx="8229240" cy="85716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Arial"/>
                <a:ea typeface="Arial"/>
              </a:rPr>
              <a:t>So, what is it?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457200" y="1063440"/>
            <a:ext cx="8686440" cy="178596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Hundreds of servers running twelve network experiments 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927 Terabytes of publicly accessible data</a:t>
            </a:r>
            <a:endParaRPr/>
          </a:p>
          <a:p>
            <a:pPr>
              <a:lnSpc>
                <a:spcPct val="100000"/>
              </a:lnSpc>
              <a:buFont typeface="Arial"/>
              <a:buChar char="●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</a:rPr>
              <a:t>100% open source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7" name="CustomShape 3"/>
          <p:cNvSpPr/>
          <p:nvPr/>
        </p:nvSpPr>
        <p:spPr>
          <a:xfrm>
            <a:off x="1281600" y="2482200"/>
            <a:ext cx="7019640" cy="2641320"/>
          </a:xfrm>
          <a:prstGeom prst="rect">
            <a:avLst/>
          </a:prstGeom>
          <a:solidFill>
            <a:srgbClr val="b7b7b7"/>
          </a:solidFill>
        </p:spPr>
      </p:sp>
      <p:pic>
        <p:nvPicPr>
          <p:cNvPr descr="" id="128" name="Shape 124"/>
          <p:cNvPicPr/>
          <p:nvPr/>
        </p:nvPicPr>
        <p:blipFill>
          <a:blip r:embed="rId1"/>
          <a:stretch>
            <a:fillRect/>
          </a:stretch>
        </p:blipFill>
        <p:spPr>
          <a:xfrm>
            <a:off x="1281600" y="2385000"/>
            <a:ext cx="6885000" cy="264168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57200" y="205920"/>
            <a:ext cx="8229240" cy="856800"/>
          </a:xfrm>
          <a:prstGeom prst="rect">
            <a:avLst/>
          </a:prstGeom>
        </p:spPr>
        <p:txBody>
          <a:bodyPr anchor="b" bIns="91440" tIns="91440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ffffff"/>
                </a:solidFill>
                <a:latin typeface="Arial"/>
                <a:ea typeface="Arial"/>
              </a:rPr>
              <a:t>M-Lab: a diverse global partnership supporting open network research 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457200" y="1200240"/>
            <a:ext cx="8229240" cy="3725280"/>
          </a:xfrm>
          <a:prstGeom prst="rect">
            <a:avLst/>
          </a:prstGeom>
        </p:spPr>
        <p:txBody>
          <a:bodyPr bIns="91440" tIns="91440"/>
          <a:p>
            <a:pPr>
              <a:lnSpc>
                <a:spcPct val="1000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/>
          </a:p>
        </p:txBody>
      </p:sp>
      <p:pic>
        <p:nvPicPr>
          <p:cNvPr descr="" id="131" name="Shape 131"/>
          <p:cNvPicPr/>
          <p:nvPr/>
        </p:nvPicPr>
        <p:blipFill>
          <a:blip r:embed="rId1"/>
          <a:stretch>
            <a:fillRect/>
          </a:stretch>
        </p:blipFill>
        <p:spPr>
          <a:xfrm>
            <a:off x="352800" y="1495080"/>
            <a:ext cx="6328440" cy="313524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